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0" r:id="rId5"/>
    <p:sldId id="261" r:id="rId6"/>
    <p:sldId id="263" r:id="rId7"/>
    <p:sldId id="262" r:id="rId8"/>
    <p:sldId id="264" r:id="rId9"/>
    <p:sldId id="266" r:id="rId10"/>
    <p:sldId id="267" r:id="rId11"/>
    <p:sldId id="269" r:id="rId12"/>
    <p:sldId id="270" r:id="rId13"/>
    <p:sldId id="272" r:id="rId14"/>
    <p:sldId id="271" r:id="rId15"/>
    <p:sldId id="273" r:id="rId16"/>
    <p:sldId id="274" r:id="rId17"/>
    <p:sldId id="276" r:id="rId18"/>
    <p:sldId id="275" r:id="rId19"/>
    <p:sldId id="277"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1" autoAdjust="0"/>
    <p:restoredTop sz="94660"/>
  </p:normalViewPr>
  <p:slideViewPr>
    <p:cSldViewPr snapToGrid="0" snapToObjects="1">
      <p:cViewPr varScale="1">
        <p:scale>
          <a:sx n="116" d="100"/>
          <a:sy n="116" d="100"/>
        </p:scale>
        <p:origin x="12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4546D-B63C-374E-BED0-C151D3865059}"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175239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4546D-B63C-374E-BED0-C151D3865059}"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293328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4546D-B63C-374E-BED0-C151D3865059}"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75116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4546D-B63C-374E-BED0-C151D3865059}"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31080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4546D-B63C-374E-BED0-C151D3865059}"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125240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4546D-B63C-374E-BED0-C151D3865059}"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385120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F4546D-B63C-374E-BED0-C151D3865059}"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46650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F4546D-B63C-374E-BED0-C151D3865059}"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350789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4546D-B63C-374E-BED0-C151D3865059}"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380578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4546D-B63C-374E-BED0-C151D3865059}"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551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4546D-B63C-374E-BED0-C151D3865059}"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94E13-1F5A-3F4B-BD8F-812BFD859279}" type="slidenum">
              <a:rPr lang="en-US" smtClean="0"/>
              <a:t>‹#›</a:t>
            </a:fld>
            <a:endParaRPr lang="en-US"/>
          </a:p>
        </p:txBody>
      </p:sp>
    </p:spTree>
    <p:extLst>
      <p:ext uri="{BB962C8B-B14F-4D97-AF65-F5344CB8AC3E}">
        <p14:creationId xmlns:p14="http://schemas.microsoft.com/office/powerpoint/2010/main" val="417482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4546D-B63C-374E-BED0-C151D3865059}" type="datetimeFigureOut">
              <a:rPr lang="en-US" smtClean="0"/>
              <a:t>3/6/2018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94E13-1F5A-3F4B-BD8F-812BFD859279}" type="slidenum">
              <a:rPr lang="en-US" smtClean="0"/>
              <a:t>‹#›</a:t>
            </a:fld>
            <a:endParaRPr lang="en-US"/>
          </a:p>
        </p:txBody>
      </p:sp>
    </p:spTree>
    <p:extLst>
      <p:ext uri="{BB962C8B-B14F-4D97-AF65-F5344CB8AC3E}">
        <p14:creationId xmlns:p14="http://schemas.microsoft.com/office/powerpoint/2010/main" val="382133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2_R115836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20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endParaRPr lang="en-US" sz="2400" dirty="0" smtClean="0">
              <a:solidFill>
                <a:srgbClr val="DA0202"/>
              </a:solidFill>
            </a:endParaRPr>
          </a:p>
          <a:p>
            <a:r>
              <a:rPr lang="en-US" sz="2400" b="1" dirty="0" smtClean="0"/>
              <a:t>Lesson 2 </a:t>
            </a:r>
            <a:r>
              <a:rPr lang="en-US" sz="2400" dirty="0"/>
              <a:t>Europeans Gain Footholds in Asia </a:t>
            </a:r>
            <a:endParaRPr lang="en-US" sz="2400" dirty="0" smtClean="0"/>
          </a:p>
        </p:txBody>
      </p:sp>
    </p:spTree>
    <p:extLst>
      <p:ext uri="{BB962C8B-B14F-4D97-AF65-F5344CB8AC3E}">
        <p14:creationId xmlns:p14="http://schemas.microsoft.com/office/powerpoint/2010/main" val="126494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Europeans Trade in Mughal India</a:t>
            </a:r>
            <a:endParaRPr lang="en-US" sz="2400" b="1">
              <a:solidFill>
                <a:srgbClr val="0072BC"/>
              </a:solidFill>
            </a:endParaRPr>
          </a:p>
        </p:txBody>
      </p:sp>
      <p:pic>
        <p:nvPicPr>
          <p:cNvPr id="3" name="Picture 2" descr="HSWH_SC_L02_R115840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632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In this Mughal illustration painted on fine cotton, a servant is at work, standing on a richly decorated carpet. Indian carpets and other textiles were highly prized trade goods.</a:t>
            </a:r>
            <a:endParaRPr lang="en-US" sz="1400"/>
          </a:p>
        </p:txBody>
      </p:sp>
    </p:spTree>
    <p:extLst>
      <p:ext uri="{BB962C8B-B14F-4D97-AF65-F5344CB8AC3E}">
        <p14:creationId xmlns:p14="http://schemas.microsoft.com/office/powerpoint/2010/main" val="279570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8" y="173334"/>
            <a:ext cx="8664303" cy="461665"/>
          </a:xfrm>
          <a:prstGeom prst="rect">
            <a:avLst/>
          </a:prstGeom>
          <a:noFill/>
        </p:spPr>
        <p:txBody>
          <a:bodyPr vert="horz" wrap="square" rtlCol="0">
            <a:spAutoFit/>
          </a:bodyPr>
          <a:lstStyle/>
          <a:p>
            <a:pPr algn="ctr"/>
            <a:r>
              <a:rPr lang="en-US" sz="2400" b="1" dirty="0" smtClean="0">
                <a:solidFill>
                  <a:srgbClr val="0072BC"/>
                </a:solidFill>
              </a:rPr>
              <a:t>Ming China and Europe</a:t>
            </a:r>
            <a:endParaRPr lang="en-US" sz="2400" b="1" dirty="0">
              <a:solidFill>
                <a:srgbClr val="0072BC"/>
              </a:solidFill>
            </a:endParaRPr>
          </a:p>
        </p:txBody>
      </p:sp>
      <p:sp>
        <p:nvSpPr>
          <p:cNvPr id="3" name="TextBox 2"/>
          <p:cNvSpPr txBox="1"/>
          <p:nvPr/>
        </p:nvSpPr>
        <p:spPr>
          <a:xfrm>
            <a:off x="279398" y="746397"/>
            <a:ext cx="8664302" cy="4893647"/>
          </a:xfrm>
          <a:prstGeom prst="rect">
            <a:avLst/>
          </a:prstGeom>
          <a:noFill/>
        </p:spPr>
        <p:txBody>
          <a:bodyPr vert="horz" wrap="square" rtlCol="0">
            <a:spAutoFit/>
          </a:bodyPr>
          <a:lstStyle/>
          <a:p>
            <a:pPr algn="ctr"/>
            <a:r>
              <a:rPr lang="en-US" sz="2400" dirty="0" smtClean="0"/>
              <a:t>Trade with Ming China</a:t>
            </a:r>
          </a:p>
          <a:p>
            <a:pPr marL="342900" indent="-342900">
              <a:buFont typeface="Arial" panose="020B0604020202020204" pitchFamily="34" charset="0"/>
              <a:buChar char="•"/>
            </a:pPr>
            <a:r>
              <a:rPr lang="en-US" sz="2400" dirty="0" smtClean="0"/>
              <a:t>The Portuguese wanted Chinese silks and porcelains but the Chinese didn’t want Portuguese good so they only took gold or silver. The Ming will allow Europeans to trade with them only in Macao under the supervision of Imperial officials for a certain amount of time. Afterwards they had to sail away</a:t>
            </a:r>
          </a:p>
          <a:p>
            <a:pPr algn="ctr"/>
            <a:r>
              <a:rPr lang="en-US" sz="2400" dirty="0" smtClean="0"/>
              <a:t>Christian Missionaries</a:t>
            </a:r>
          </a:p>
          <a:p>
            <a:pPr marL="342900" indent="-342900">
              <a:buFont typeface="Arial" panose="020B0604020202020204" pitchFamily="34" charset="0"/>
              <a:buChar char="•"/>
            </a:pPr>
            <a:r>
              <a:rPr lang="en-US" sz="2400" dirty="0" smtClean="0"/>
              <a:t>Portuguese missionaries and later Jesuits came with merchants to China. The Chinese liked the Jesuits as they learned many things about the Ren from them.</a:t>
            </a:r>
          </a:p>
          <a:p>
            <a:pPr marL="342900" indent="-342900">
              <a:buFont typeface="Arial" panose="020B0604020202020204" pitchFamily="34" charset="0"/>
              <a:buChar char="•"/>
            </a:pPr>
            <a:r>
              <a:rPr lang="en-US" sz="2400" dirty="0" smtClean="0"/>
              <a:t>Jesuits made friends with the elites in hopes of converting them to Christianity and then having those elites convert others</a:t>
            </a:r>
          </a:p>
          <a:p>
            <a:pPr marL="342900" indent="-342900">
              <a:buFont typeface="Arial" panose="020B0604020202020204" pitchFamily="34" charset="0"/>
              <a:buChar char="•"/>
            </a:pPr>
            <a:r>
              <a:rPr lang="en-US" sz="2400" dirty="0" smtClean="0"/>
              <a:t>However the Jesuits will have little success in converting them</a:t>
            </a:r>
            <a:endParaRPr lang="en-US" sz="2400" dirty="0"/>
          </a:p>
        </p:txBody>
      </p:sp>
    </p:spTree>
    <p:extLst>
      <p:ext uri="{BB962C8B-B14F-4D97-AF65-F5344CB8AC3E}">
        <p14:creationId xmlns:p14="http://schemas.microsoft.com/office/powerpoint/2010/main" val="293227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Ming China and Europe</a:t>
            </a:r>
            <a:endParaRPr lang="en-US" sz="2400" b="1">
              <a:solidFill>
                <a:srgbClr val="0072BC"/>
              </a:solidFill>
            </a:endParaRPr>
          </a:p>
        </p:txBody>
      </p:sp>
      <p:pic>
        <p:nvPicPr>
          <p:cNvPr id="3" name="Picture 2" descr="HSWH_SC_L02_R115840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4229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Europeans desired fine Ming goods, such as porcelain vases with intricate designs.</a:t>
            </a:r>
            <a:endParaRPr lang="en-US" sz="1400"/>
          </a:p>
        </p:txBody>
      </p:sp>
    </p:spTree>
    <p:extLst>
      <p:ext uri="{BB962C8B-B14F-4D97-AF65-F5344CB8AC3E}">
        <p14:creationId xmlns:p14="http://schemas.microsoft.com/office/powerpoint/2010/main" val="24142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98735"/>
            <a:ext cx="8699843" cy="461665"/>
          </a:xfrm>
          <a:prstGeom prst="rect">
            <a:avLst/>
          </a:prstGeom>
          <a:noFill/>
        </p:spPr>
        <p:txBody>
          <a:bodyPr vert="horz" wrap="square" rtlCol="0">
            <a:spAutoFit/>
          </a:bodyPr>
          <a:lstStyle/>
          <a:p>
            <a:pPr algn="ctr"/>
            <a:r>
              <a:rPr lang="en-US" sz="2400" b="1" dirty="0" smtClean="0">
                <a:solidFill>
                  <a:srgbClr val="0072BC"/>
                </a:solidFill>
              </a:rPr>
              <a:t>The Manchus Conquer China</a:t>
            </a:r>
            <a:endParaRPr lang="en-US" sz="2400" b="1" dirty="0">
              <a:solidFill>
                <a:srgbClr val="0072BC"/>
              </a:solidFill>
            </a:endParaRPr>
          </a:p>
        </p:txBody>
      </p:sp>
      <p:sp>
        <p:nvSpPr>
          <p:cNvPr id="3" name="TextBox 2"/>
          <p:cNvSpPr txBox="1"/>
          <p:nvPr/>
        </p:nvSpPr>
        <p:spPr>
          <a:xfrm>
            <a:off x="279400" y="839055"/>
            <a:ext cx="8699842" cy="5262979"/>
          </a:xfrm>
          <a:prstGeom prst="rect">
            <a:avLst/>
          </a:prstGeom>
          <a:noFill/>
        </p:spPr>
        <p:txBody>
          <a:bodyPr vert="horz" wrap="square" rtlCol="0">
            <a:spAutoFit/>
          </a:bodyPr>
          <a:lstStyle/>
          <a:p>
            <a:pPr algn="ctr"/>
            <a:r>
              <a:rPr lang="en-US" sz="2400" dirty="0" smtClean="0"/>
              <a:t>The Qing Dynasty Rises</a:t>
            </a:r>
          </a:p>
          <a:p>
            <a:pPr marL="342900" indent="-342900">
              <a:buFont typeface="Arial" panose="020B0604020202020204" pitchFamily="34" charset="0"/>
              <a:buChar char="•"/>
            </a:pPr>
            <a:r>
              <a:rPr lang="en-US" sz="2400" dirty="0" smtClean="0"/>
              <a:t>Manchu’s will conquer and create the Qing dynasty</a:t>
            </a:r>
          </a:p>
          <a:p>
            <a:pPr marL="342900" indent="-342900">
              <a:buFont typeface="Arial" panose="020B0604020202020204" pitchFamily="34" charset="0"/>
              <a:buChar char="•"/>
            </a:pPr>
            <a:r>
              <a:rPr lang="en-US" sz="2400" dirty="0" smtClean="0"/>
              <a:t>They will adopt the Confucian system of government, will have one Chinese and one Manchu for each top govt. position</a:t>
            </a:r>
          </a:p>
          <a:p>
            <a:pPr marL="342900" indent="-342900">
              <a:buFont typeface="Arial" panose="020B0604020202020204" pitchFamily="34" charset="0"/>
              <a:buChar char="•"/>
            </a:pPr>
            <a:r>
              <a:rPr lang="en-US" sz="2400" dirty="0" smtClean="0"/>
              <a:t>Kangxi (1661-1722) extended Chines power into Central Asia</a:t>
            </a:r>
          </a:p>
          <a:p>
            <a:pPr marL="342900" indent="-342900">
              <a:buFont typeface="Arial" panose="020B0604020202020204" pitchFamily="34" charset="0"/>
              <a:buChar char="•"/>
            </a:pPr>
            <a:r>
              <a:rPr lang="en-US" sz="2400" dirty="0" smtClean="0"/>
              <a:t>Qianlong, (1736-1796) Kangxi grandson, expanded China’s borders to rule the largest area in the nation’s history</a:t>
            </a:r>
          </a:p>
          <a:p>
            <a:pPr algn="ctr"/>
            <a:r>
              <a:rPr lang="en-US" sz="2400" dirty="0" smtClean="0"/>
              <a:t>Peace and Prosperity Spread</a:t>
            </a:r>
          </a:p>
          <a:p>
            <a:pPr marL="342900" indent="-342900">
              <a:buFont typeface="Arial" panose="020B0604020202020204" pitchFamily="34" charset="0"/>
              <a:buChar char="•"/>
            </a:pPr>
            <a:r>
              <a:rPr lang="en-US" sz="2400" dirty="0" smtClean="0"/>
              <a:t>Economy will expand under both emperors</a:t>
            </a:r>
          </a:p>
          <a:p>
            <a:pPr marL="342900" indent="-342900">
              <a:buFont typeface="Arial" panose="020B0604020202020204" pitchFamily="34" charset="0"/>
              <a:buChar char="•"/>
            </a:pPr>
            <a:r>
              <a:rPr lang="en-US" sz="2400" dirty="0" smtClean="0"/>
              <a:t>Potato and corn will be introduced from America, increasing food supply. This will increase population</a:t>
            </a:r>
          </a:p>
          <a:p>
            <a:pPr marL="342900" indent="-342900">
              <a:buFont typeface="Arial" panose="020B0604020202020204" pitchFamily="34" charset="0"/>
              <a:buChar char="•"/>
            </a:pPr>
            <a:r>
              <a:rPr lang="en-US" sz="2400" dirty="0" smtClean="0"/>
              <a:t>140 million people in 1740 to over 300 million by 1800.</a:t>
            </a:r>
          </a:p>
          <a:p>
            <a:pPr marL="342900" indent="-342900">
              <a:buFont typeface="Arial" panose="020B0604020202020204" pitchFamily="34" charset="0"/>
              <a:buChar char="•"/>
            </a:pPr>
            <a:r>
              <a:rPr lang="en-US" sz="2400" dirty="0" smtClean="0"/>
              <a:t>Silk, cotton, and porcelain industries expanded and so did demand</a:t>
            </a:r>
          </a:p>
        </p:txBody>
      </p:sp>
    </p:spTree>
    <p:extLst>
      <p:ext uri="{BB962C8B-B14F-4D97-AF65-F5344CB8AC3E}">
        <p14:creationId xmlns:p14="http://schemas.microsoft.com/office/powerpoint/2010/main" val="151812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50416" cy="461665"/>
          </a:xfrm>
          <a:prstGeom prst="rect">
            <a:avLst/>
          </a:prstGeom>
          <a:noFill/>
        </p:spPr>
        <p:txBody>
          <a:bodyPr vert="horz" wrap="square" rtlCol="0">
            <a:spAutoFit/>
          </a:bodyPr>
          <a:lstStyle/>
          <a:p>
            <a:pPr algn="ctr"/>
            <a:r>
              <a:rPr lang="en-US" sz="2400" b="1" dirty="0" smtClean="0">
                <a:solidFill>
                  <a:srgbClr val="0072BC"/>
                </a:solidFill>
              </a:rPr>
              <a:t>The Manchus Conquer China</a:t>
            </a:r>
            <a:endParaRPr lang="en-US" sz="2400" b="1" dirty="0">
              <a:solidFill>
                <a:srgbClr val="0072BC"/>
              </a:solidFill>
            </a:endParaRPr>
          </a:p>
        </p:txBody>
      </p:sp>
      <p:sp>
        <p:nvSpPr>
          <p:cNvPr id="3" name="TextBox 2"/>
          <p:cNvSpPr txBox="1"/>
          <p:nvPr/>
        </p:nvSpPr>
        <p:spPr>
          <a:xfrm>
            <a:off x="279400" y="1460500"/>
            <a:ext cx="8650416" cy="3293209"/>
          </a:xfrm>
          <a:prstGeom prst="rect">
            <a:avLst/>
          </a:prstGeom>
          <a:noFill/>
        </p:spPr>
        <p:txBody>
          <a:bodyPr vert="horz" wrap="square" rtlCol="0">
            <a:spAutoFit/>
          </a:bodyPr>
          <a:lstStyle/>
          <a:p>
            <a:pPr algn="ctr"/>
            <a:r>
              <a:rPr lang="en-US" sz="2400" dirty="0" smtClean="0"/>
              <a:t>The </a:t>
            </a:r>
            <a:r>
              <a:rPr lang="en-US" sz="2400" dirty="0"/>
              <a:t>Qing Limit Foreign </a:t>
            </a:r>
            <a:r>
              <a:rPr lang="en-US" sz="2400" dirty="0" smtClean="0"/>
              <a:t>Traders</a:t>
            </a:r>
          </a:p>
          <a:p>
            <a:pPr marL="342900" indent="-342900">
              <a:buFont typeface="Arial" panose="020B0604020202020204" pitchFamily="34" charset="0"/>
              <a:buChar char="•"/>
            </a:pPr>
            <a:r>
              <a:rPr lang="en-US" sz="2400" dirty="0" smtClean="0"/>
              <a:t>The Qing will still limit traders like the Ming</a:t>
            </a:r>
          </a:p>
          <a:p>
            <a:pPr marL="342900" indent="-342900">
              <a:buFont typeface="Arial" panose="020B0604020202020204" pitchFamily="34" charset="0"/>
              <a:buChar char="•"/>
            </a:pPr>
            <a:r>
              <a:rPr lang="en-US" sz="2400" dirty="0" smtClean="0"/>
              <a:t>1793 the British will send Lord </a:t>
            </a:r>
            <a:r>
              <a:rPr lang="en-US" sz="2400" dirty="0" err="1" smtClean="0"/>
              <a:t>Macartney</a:t>
            </a:r>
            <a:r>
              <a:rPr lang="en-US" sz="2400" dirty="0" smtClean="0"/>
              <a:t> as part of a trade delegation. It will end in a disaster</a:t>
            </a:r>
          </a:p>
          <a:p>
            <a:pPr marL="342900" indent="-342900">
              <a:buFont typeface="Arial" panose="020B0604020202020204" pitchFamily="34" charset="0"/>
              <a:buChar char="•"/>
            </a:pPr>
            <a:r>
              <a:rPr lang="en-US" sz="2400" dirty="0" smtClean="0"/>
              <a:t>Short term it’s not a big deal for China, England is far away and they are the most powerful empire in the world.</a:t>
            </a:r>
          </a:p>
          <a:p>
            <a:pPr marL="342900" indent="-342900">
              <a:buFont typeface="Arial" panose="020B0604020202020204" pitchFamily="34" charset="0"/>
              <a:buChar char="•"/>
            </a:pPr>
            <a:r>
              <a:rPr lang="en-US" sz="2400" dirty="0" smtClean="0"/>
              <a:t>Long term it is a disaster because there is a lot to learn from the west including military technology</a:t>
            </a:r>
            <a:endParaRPr lang="en-US" sz="2400" dirty="0"/>
          </a:p>
          <a:p>
            <a:endParaRPr lang="en-US" sz="1600" dirty="0"/>
          </a:p>
        </p:txBody>
      </p:sp>
    </p:spTree>
    <p:extLst>
      <p:ext uri="{BB962C8B-B14F-4D97-AF65-F5344CB8AC3E}">
        <p14:creationId xmlns:p14="http://schemas.microsoft.com/office/powerpoint/2010/main" val="372573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Manchus Conquer China</a:t>
            </a:r>
            <a:endParaRPr lang="en-US" sz="2400" b="1">
              <a:solidFill>
                <a:srgbClr val="0072BC"/>
              </a:solidFill>
            </a:endParaRPr>
          </a:p>
        </p:txBody>
      </p:sp>
      <p:pic>
        <p:nvPicPr>
          <p:cNvPr id="3" name="Picture 2" descr="HSWH_SC_L02_R115841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997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 brightly colored formal portrait of the Kangxi, Emperor of the Qing dynasty. Kangxi ascended the throne as a boy and reigned from 1662 to 1722.</a:t>
            </a:r>
            <a:endParaRPr lang="en-US" sz="1400"/>
          </a:p>
        </p:txBody>
      </p:sp>
    </p:spTree>
    <p:extLst>
      <p:ext uri="{BB962C8B-B14F-4D97-AF65-F5344CB8AC3E}">
        <p14:creationId xmlns:p14="http://schemas.microsoft.com/office/powerpoint/2010/main" val="328426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Manchus Conquer China</a:t>
            </a:r>
            <a:endParaRPr lang="en-US" sz="2400" b="1">
              <a:solidFill>
                <a:srgbClr val="0072BC"/>
              </a:solidFill>
            </a:endParaRPr>
          </a:p>
        </p:txBody>
      </p:sp>
      <p:pic>
        <p:nvPicPr>
          <p:cNvPr id="3" name="Picture 2" descr="HSWH_SC_L02_A0025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European trade activities in China were strictly limited. Only countries that observed the rules of the imperial tribute system could hope for permission to trade.</a:t>
            </a:r>
            <a:endParaRPr lang="en-US" sz="1400"/>
          </a:p>
        </p:txBody>
      </p:sp>
    </p:spTree>
    <p:extLst>
      <p:ext uri="{BB962C8B-B14F-4D97-AF65-F5344CB8AC3E}">
        <p14:creationId xmlns:p14="http://schemas.microsoft.com/office/powerpoint/2010/main" val="36791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497" y="141070"/>
            <a:ext cx="8749270" cy="461665"/>
          </a:xfrm>
          <a:prstGeom prst="rect">
            <a:avLst/>
          </a:prstGeom>
          <a:noFill/>
        </p:spPr>
        <p:txBody>
          <a:bodyPr vert="horz" wrap="square" rtlCol="0">
            <a:spAutoFit/>
          </a:bodyPr>
          <a:lstStyle/>
          <a:p>
            <a:pPr algn="ctr"/>
            <a:r>
              <a:rPr lang="en-US" sz="2400" b="1" dirty="0" smtClean="0">
                <a:solidFill>
                  <a:srgbClr val="0072BC"/>
                </a:solidFill>
              </a:rPr>
              <a:t>Korea and Japan Choose Isolation</a:t>
            </a:r>
            <a:endParaRPr lang="en-US" sz="2400" b="1" dirty="0">
              <a:solidFill>
                <a:srgbClr val="0072BC"/>
              </a:solidFill>
            </a:endParaRPr>
          </a:p>
        </p:txBody>
      </p:sp>
      <p:sp>
        <p:nvSpPr>
          <p:cNvPr id="3" name="TextBox 2"/>
          <p:cNvSpPr txBox="1"/>
          <p:nvPr/>
        </p:nvSpPr>
        <p:spPr>
          <a:xfrm>
            <a:off x="246448" y="859138"/>
            <a:ext cx="8683367" cy="6370975"/>
          </a:xfrm>
          <a:prstGeom prst="rect">
            <a:avLst/>
          </a:prstGeom>
          <a:noFill/>
        </p:spPr>
        <p:txBody>
          <a:bodyPr vert="horz" wrap="square" rtlCol="0">
            <a:spAutoFit/>
          </a:bodyPr>
          <a:lstStyle/>
          <a:p>
            <a:pPr algn="ctr"/>
            <a:r>
              <a:rPr lang="en-US" sz="2400" dirty="0" smtClean="0"/>
              <a:t>Invaders Attack Korea</a:t>
            </a:r>
          </a:p>
          <a:p>
            <a:pPr marL="342900" indent="-342900">
              <a:buFont typeface="Arial" panose="020B0604020202020204" pitchFamily="34" charset="0"/>
              <a:buChar char="•"/>
            </a:pPr>
            <a:r>
              <a:rPr lang="en-US" sz="2400" dirty="0" smtClean="0"/>
              <a:t>1592 and 1597 Japan invades Korea, Korea drives them out in 1598 but is hurt. Famine and disease is widespread</a:t>
            </a:r>
          </a:p>
          <a:p>
            <a:pPr marL="342900" indent="-342900">
              <a:buFont typeface="Arial" panose="020B0604020202020204" pitchFamily="34" charset="0"/>
              <a:buChar char="•"/>
            </a:pPr>
            <a:r>
              <a:rPr lang="en-US" sz="2400" dirty="0" smtClean="0"/>
              <a:t>1636 the Manchu invade and Korea is forced to become a tributary state and acknowledge China’s supremacy</a:t>
            </a:r>
          </a:p>
          <a:p>
            <a:pPr algn="ctr"/>
            <a:r>
              <a:rPr lang="en-US" sz="2400" dirty="0" smtClean="0"/>
              <a:t>Korea Limits Contact With the World</a:t>
            </a:r>
          </a:p>
          <a:p>
            <a:pPr marL="342900" indent="-342900">
              <a:buFont typeface="Arial" panose="020B0604020202020204" pitchFamily="34" charset="0"/>
              <a:buChar char="•"/>
            </a:pPr>
            <a:r>
              <a:rPr lang="en-US" sz="2400" dirty="0" smtClean="0"/>
              <a:t>After the two invasion Korea will adopt a policy of isolation</a:t>
            </a:r>
          </a:p>
          <a:p>
            <a:pPr marL="342900" indent="-342900">
              <a:buFont typeface="Arial" panose="020B0604020202020204" pitchFamily="34" charset="0"/>
              <a:buChar char="•"/>
            </a:pPr>
            <a:r>
              <a:rPr lang="en-US" sz="2400" dirty="0" smtClean="0"/>
              <a:t>Korea will arrest any European shipwrecked as spies and will isolate for about 250 years. They will send people out however and learn from maps and books on scientific achievement </a:t>
            </a:r>
          </a:p>
          <a:p>
            <a:pPr algn="ctr"/>
            <a:r>
              <a:rPr lang="en-US" sz="2400" dirty="0" smtClean="0"/>
              <a:t>Westerners Arrive in Japan</a:t>
            </a:r>
          </a:p>
          <a:p>
            <a:pPr marL="342900" indent="-342900">
              <a:buFont typeface="Arial" panose="020B0604020202020204" pitchFamily="34" charset="0"/>
              <a:buChar char="•"/>
            </a:pPr>
            <a:r>
              <a:rPr lang="en-US" sz="2400" dirty="0" smtClean="0"/>
              <a:t>1543 Portuguese arrive to Japan followed by Spanish, Dutch, and English. They are all welcomed</a:t>
            </a:r>
          </a:p>
          <a:p>
            <a:pPr marL="342900" indent="-342900">
              <a:buFont typeface="Arial" panose="020B0604020202020204" pitchFamily="34" charset="0"/>
              <a:buChar char="•"/>
            </a:pPr>
            <a:r>
              <a:rPr lang="en-US" sz="2400" dirty="0" smtClean="0"/>
              <a:t>They come at a time where the daimyo’s are fighting for power and introduce firearms. This will help the Tokugawa’s centralize power and impose order</a:t>
            </a:r>
          </a:p>
          <a:p>
            <a:pPr algn="ctr"/>
            <a:endParaRPr lang="en-US" sz="2400" dirty="0" err="1" smtClean="0"/>
          </a:p>
        </p:txBody>
      </p:sp>
    </p:spTree>
    <p:extLst>
      <p:ext uri="{BB962C8B-B14F-4D97-AF65-F5344CB8AC3E}">
        <p14:creationId xmlns:p14="http://schemas.microsoft.com/office/powerpoint/2010/main" val="83359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90497"/>
            <a:ext cx="8633940" cy="461665"/>
          </a:xfrm>
          <a:prstGeom prst="rect">
            <a:avLst/>
          </a:prstGeom>
          <a:noFill/>
        </p:spPr>
        <p:txBody>
          <a:bodyPr vert="horz" wrap="square" rtlCol="0">
            <a:spAutoFit/>
          </a:bodyPr>
          <a:lstStyle/>
          <a:p>
            <a:pPr algn="ctr"/>
            <a:r>
              <a:rPr lang="en-US" sz="2400" b="1" dirty="0" smtClean="0">
                <a:solidFill>
                  <a:srgbClr val="0072BC"/>
                </a:solidFill>
              </a:rPr>
              <a:t>Korea and Japan Choose Isolation</a:t>
            </a:r>
            <a:endParaRPr lang="en-US" sz="2400" b="1" dirty="0">
              <a:solidFill>
                <a:srgbClr val="0072BC"/>
              </a:solidFill>
            </a:endParaRPr>
          </a:p>
        </p:txBody>
      </p:sp>
      <p:sp>
        <p:nvSpPr>
          <p:cNvPr id="3" name="TextBox 2"/>
          <p:cNvSpPr txBox="1"/>
          <p:nvPr/>
        </p:nvSpPr>
        <p:spPr>
          <a:xfrm>
            <a:off x="279399" y="842662"/>
            <a:ext cx="8633941" cy="6247864"/>
          </a:xfrm>
          <a:prstGeom prst="rect">
            <a:avLst/>
          </a:prstGeom>
          <a:noFill/>
        </p:spPr>
        <p:txBody>
          <a:bodyPr vert="horz" wrap="square" rtlCol="0">
            <a:spAutoFit/>
          </a:bodyPr>
          <a:lstStyle/>
          <a:p>
            <a:pPr lvl="0" algn="ctr"/>
            <a:r>
              <a:rPr lang="en-US" sz="2400" dirty="0" smtClean="0">
                <a:solidFill>
                  <a:prstClr val="black"/>
                </a:solidFill>
              </a:rPr>
              <a:t>Westerners </a:t>
            </a:r>
            <a:r>
              <a:rPr lang="en-US" sz="2400" dirty="0">
                <a:solidFill>
                  <a:prstClr val="black"/>
                </a:solidFill>
              </a:rPr>
              <a:t>Arrive in Japan</a:t>
            </a:r>
          </a:p>
          <a:p>
            <a:pPr marL="285750" indent="-285750">
              <a:buFont typeface="Arial" panose="020B0604020202020204" pitchFamily="34" charset="0"/>
              <a:buChar char="•"/>
            </a:pPr>
            <a:r>
              <a:rPr lang="en-US" sz="2400" dirty="0" smtClean="0"/>
              <a:t>Japan is more open to Christian missionaries and will adopt Christianity. They will also marvel at the printing press that the Jesuits bring</a:t>
            </a:r>
          </a:p>
          <a:p>
            <a:pPr marL="285750" indent="-285750">
              <a:buFont typeface="Arial" panose="020B0604020202020204" pitchFamily="34" charset="0"/>
              <a:buChar char="•"/>
            </a:pPr>
            <a:r>
              <a:rPr lang="en-US" sz="2400" dirty="0" smtClean="0"/>
              <a:t>Tokugawa shoguns will turn on the missionaries and expel them when they find out the Spanish has taken over the Philippines</a:t>
            </a:r>
          </a:p>
          <a:p>
            <a:pPr marL="285750" indent="-285750">
              <a:buFont typeface="Arial" panose="020B0604020202020204" pitchFamily="34" charset="0"/>
              <a:buChar char="•"/>
            </a:pPr>
            <a:r>
              <a:rPr lang="en-US" sz="2400" dirty="0" smtClean="0"/>
              <a:t>They are afraid that the Japanese will be more for the Pope than them so thousands are persecuted and killed</a:t>
            </a:r>
            <a:endParaRPr lang="en-US" sz="2400" dirty="0"/>
          </a:p>
          <a:p>
            <a:pPr lvl="0" algn="ctr"/>
            <a:r>
              <a:rPr lang="en-US" sz="2400" dirty="0" err="1">
                <a:solidFill>
                  <a:prstClr val="black"/>
                </a:solidFill>
              </a:rPr>
              <a:t>Tokugawas</a:t>
            </a:r>
            <a:r>
              <a:rPr lang="en-US" sz="2400" dirty="0">
                <a:solidFill>
                  <a:prstClr val="black"/>
                </a:solidFill>
              </a:rPr>
              <a:t> Bar </a:t>
            </a:r>
            <a:r>
              <a:rPr lang="en-US" sz="2400" dirty="0" smtClean="0">
                <a:solidFill>
                  <a:prstClr val="black"/>
                </a:solidFill>
              </a:rPr>
              <a:t>Foreigners</a:t>
            </a:r>
          </a:p>
          <a:p>
            <a:pPr marL="342900" lvl="0" indent="-342900">
              <a:buFont typeface="Arial" panose="020B0604020202020204" pitchFamily="34" charset="0"/>
              <a:buChar char="•"/>
            </a:pPr>
            <a:r>
              <a:rPr lang="en-US" sz="2400" dirty="0" smtClean="0">
                <a:solidFill>
                  <a:prstClr val="black"/>
                </a:solidFill>
              </a:rPr>
              <a:t>By 1638 </a:t>
            </a:r>
            <a:r>
              <a:rPr lang="en-US" sz="2400" dirty="0" err="1" smtClean="0">
                <a:solidFill>
                  <a:prstClr val="black"/>
                </a:solidFill>
              </a:rPr>
              <a:t>Tokugawas</a:t>
            </a:r>
            <a:r>
              <a:rPr lang="en-US" sz="2400" dirty="0" smtClean="0">
                <a:solidFill>
                  <a:prstClr val="black"/>
                </a:solidFill>
              </a:rPr>
              <a:t> will bar foreign merchants as well. They will not allow Japanese citizens to travel, outlaw building large ships. </a:t>
            </a:r>
          </a:p>
          <a:p>
            <a:pPr marL="342900" lvl="0" indent="-342900">
              <a:buFont typeface="Arial" panose="020B0604020202020204" pitchFamily="34" charset="0"/>
              <a:buChar char="•"/>
            </a:pPr>
            <a:r>
              <a:rPr lang="en-US" sz="2400" dirty="0" smtClean="0">
                <a:solidFill>
                  <a:prstClr val="black"/>
                </a:solidFill>
              </a:rPr>
              <a:t>They will allow one or two Dutch ships to trade once a year at Nagasaki. </a:t>
            </a:r>
          </a:p>
          <a:p>
            <a:pPr marL="342900" lvl="0" indent="-342900">
              <a:buFont typeface="Arial" panose="020B0604020202020204" pitchFamily="34" charset="0"/>
              <a:buChar char="•"/>
            </a:pPr>
            <a:r>
              <a:rPr lang="en-US" sz="2400" dirty="0" smtClean="0">
                <a:solidFill>
                  <a:prstClr val="black"/>
                </a:solidFill>
              </a:rPr>
              <a:t>They will be isolated for 200 years, their arts and literature will grow. Their population will also increase with Edo (Tokyo) having over a million inhabitants by the </a:t>
            </a:r>
            <a:r>
              <a:rPr lang="en-US" sz="2400" smtClean="0">
                <a:solidFill>
                  <a:prstClr val="black"/>
                </a:solidFill>
              </a:rPr>
              <a:t>early 1700’s. </a:t>
            </a:r>
            <a:endParaRPr lang="en-US" sz="2400" dirty="0">
              <a:solidFill>
                <a:prstClr val="black"/>
              </a:solidFill>
            </a:endParaRPr>
          </a:p>
          <a:p>
            <a:endParaRPr lang="en-US" sz="1600" dirty="0"/>
          </a:p>
        </p:txBody>
      </p:sp>
    </p:spTree>
    <p:extLst>
      <p:ext uri="{BB962C8B-B14F-4D97-AF65-F5344CB8AC3E}">
        <p14:creationId xmlns:p14="http://schemas.microsoft.com/office/powerpoint/2010/main" val="159262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Korea and Japan Choose Isolation</a:t>
            </a:r>
            <a:endParaRPr lang="en-US" sz="2400" b="1">
              <a:solidFill>
                <a:srgbClr val="0072BC"/>
              </a:solidFill>
            </a:endParaRPr>
          </a:p>
        </p:txBody>
      </p:sp>
      <p:pic>
        <p:nvPicPr>
          <p:cNvPr id="3" name="Picture 2" descr="HSWH_SC_L02_R115841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127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Outnumbered Korean ships destroy an invading Japanese fleet at the Battle of Myeongnyang in 1597, as depicted by an artist in the 1900s.</a:t>
            </a:r>
            <a:endParaRPr lang="en-US" sz="1400"/>
          </a:p>
        </p:txBody>
      </p:sp>
    </p:spTree>
    <p:extLst>
      <p:ext uri="{BB962C8B-B14F-4D97-AF65-F5344CB8AC3E}">
        <p14:creationId xmlns:p14="http://schemas.microsoft.com/office/powerpoint/2010/main" val="337150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3447869" cy="4154984"/>
          </a:xfrm>
          <a:prstGeom prst="rect">
            <a:avLst/>
          </a:prstGeom>
          <a:noFill/>
        </p:spPr>
        <p:txBody>
          <a:bodyPr vert="horz" wrap="square" rtlCol="0">
            <a:spAutoFit/>
          </a:bodyPr>
          <a:lstStyle/>
          <a:p>
            <a:pPr marL="342900" indent="-342900">
              <a:buChar char="•"/>
            </a:pPr>
            <a:r>
              <a:rPr lang="en-US" sz="2400" dirty="0" err="1" smtClean="0"/>
              <a:t>Afonso</a:t>
            </a:r>
            <a:r>
              <a:rPr lang="en-US" sz="2400" dirty="0" smtClean="0"/>
              <a:t> de Albuquerque’s</a:t>
            </a:r>
          </a:p>
          <a:p>
            <a:pPr marL="342900" indent="-342900">
              <a:buChar char="•"/>
            </a:pPr>
            <a:r>
              <a:rPr lang="en-US" sz="2400" dirty="0" smtClean="0"/>
              <a:t>Mughal empire</a:t>
            </a:r>
          </a:p>
          <a:p>
            <a:pPr marL="342900" indent="-342900">
              <a:buChar char="•"/>
            </a:pPr>
            <a:r>
              <a:rPr lang="en-US" sz="2400" dirty="0" smtClean="0"/>
              <a:t>Goa</a:t>
            </a:r>
          </a:p>
          <a:p>
            <a:pPr marL="342900" indent="-342900">
              <a:buChar char="•"/>
            </a:pPr>
            <a:r>
              <a:rPr lang="en-US" sz="2400" dirty="0" smtClean="0"/>
              <a:t>Malacca</a:t>
            </a:r>
          </a:p>
          <a:p>
            <a:pPr marL="342900" indent="-342900">
              <a:buChar char="•"/>
            </a:pPr>
            <a:r>
              <a:rPr lang="en-US" sz="2400" dirty="0" smtClean="0"/>
              <a:t>outposts,</a:t>
            </a:r>
          </a:p>
          <a:p>
            <a:pPr marL="342900" indent="-342900">
              <a:buChar char="•"/>
            </a:pPr>
            <a:r>
              <a:rPr lang="en-US" sz="2400" dirty="0" smtClean="0"/>
              <a:t>Dutch East India Company.</a:t>
            </a:r>
          </a:p>
          <a:p>
            <a:pPr marL="342900" indent="-342900">
              <a:buChar char="•"/>
            </a:pPr>
            <a:r>
              <a:rPr lang="en-US" sz="2400" dirty="0" smtClean="0"/>
              <a:t>sovereign</a:t>
            </a:r>
          </a:p>
          <a:p>
            <a:pPr marL="342900" indent="-342900">
              <a:buChar char="•"/>
            </a:pPr>
            <a:r>
              <a:rPr lang="en-US" sz="2400" dirty="0" smtClean="0"/>
              <a:t>Philippines.</a:t>
            </a:r>
          </a:p>
          <a:p>
            <a:pPr marL="342900" indent="-342900">
              <a:buChar char="•"/>
            </a:pPr>
            <a:r>
              <a:rPr lang="en-US" sz="2400" dirty="0" err="1" smtClean="0"/>
              <a:t>sepoys</a:t>
            </a:r>
            <a:r>
              <a:rPr lang="en-US" sz="2400" dirty="0" smtClean="0"/>
              <a:t>,</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endParaRPr lang="en-US" sz="2400" dirty="0" smtClean="0">
              <a:solidFill>
                <a:srgbClr val="DA0202"/>
              </a:solidFill>
            </a:endParaRPr>
          </a:p>
          <a:p>
            <a:r>
              <a:rPr lang="en-US" sz="2400" b="1" dirty="0" smtClean="0"/>
              <a:t>Topic 5 Lesson 2 </a:t>
            </a:r>
            <a:r>
              <a:rPr lang="en-US" sz="2400" dirty="0"/>
              <a:t>Europeans Gain Footholds in Asia </a:t>
            </a:r>
            <a:endParaRPr lang="en-US" sz="2400" dirty="0" smtClean="0"/>
          </a:p>
        </p:txBody>
      </p:sp>
      <p:sp>
        <p:nvSpPr>
          <p:cNvPr id="2" name="TextBox 1"/>
          <p:cNvSpPr txBox="1"/>
          <p:nvPr/>
        </p:nvSpPr>
        <p:spPr>
          <a:xfrm>
            <a:off x="4258491" y="2117109"/>
            <a:ext cx="4161609" cy="3416320"/>
          </a:xfrm>
          <a:prstGeom prst="rect">
            <a:avLst/>
          </a:prstGeom>
          <a:noFill/>
        </p:spPr>
        <p:txBody>
          <a:bodyPr wrap="square" rtlCol="0">
            <a:spAutoFit/>
          </a:bodyPr>
          <a:lstStyle/>
          <a:p>
            <a:pPr marL="342900" lvl="0" indent="-342900">
              <a:buFontTx/>
              <a:buChar char="•"/>
            </a:pPr>
            <a:r>
              <a:rPr lang="en-US" sz="2400" dirty="0">
                <a:solidFill>
                  <a:prstClr val="black"/>
                </a:solidFill>
              </a:rPr>
              <a:t>Macao</a:t>
            </a:r>
          </a:p>
          <a:p>
            <a:pPr marL="342900" lvl="0" indent="-342900">
              <a:buFontTx/>
              <a:buChar char="•"/>
            </a:pPr>
            <a:r>
              <a:rPr lang="en-US" sz="2400" dirty="0">
                <a:solidFill>
                  <a:prstClr val="black"/>
                </a:solidFill>
              </a:rPr>
              <a:t>Guangzhou</a:t>
            </a:r>
          </a:p>
          <a:p>
            <a:pPr marL="342900" lvl="0" indent="-342900">
              <a:buFontTx/>
              <a:buChar char="•"/>
            </a:pPr>
            <a:r>
              <a:rPr lang="en-US" sz="2400" dirty="0">
                <a:solidFill>
                  <a:prstClr val="black"/>
                </a:solidFill>
              </a:rPr>
              <a:t>Matteo Ricci</a:t>
            </a:r>
          </a:p>
          <a:p>
            <a:pPr marL="342900" lvl="0" indent="-342900">
              <a:buFontTx/>
              <a:buChar char="•"/>
            </a:pPr>
            <a:r>
              <a:rPr lang="en-US" sz="2400" dirty="0">
                <a:solidFill>
                  <a:prstClr val="black"/>
                </a:solidFill>
              </a:rPr>
              <a:t>Manchus</a:t>
            </a:r>
          </a:p>
          <a:p>
            <a:pPr marL="342900" lvl="0" indent="-342900">
              <a:buFontTx/>
              <a:buChar char="•"/>
            </a:pPr>
            <a:r>
              <a:rPr lang="en-US" sz="2400" dirty="0">
                <a:solidFill>
                  <a:prstClr val="black"/>
                </a:solidFill>
              </a:rPr>
              <a:t>Qing</a:t>
            </a:r>
          </a:p>
          <a:p>
            <a:pPr marL="342900" lvl="0" indent="-342900">
              <a:buFontTx/>
              <a:buChar char="•"/>
            </a:pPr>
            <a:r>
              <a:rPr lang="en-US" sz="2400" dirty="0">
                <a:solidFill>
                  <a:prstClr val="black"/>
                </a:solidFill>
              </a:rPr>
              <a:t>Qianlong</a:t>
            </a:r>
          </a:p>
          <a:p>
            <a:pPr marL="342900" lvl="0" indent="-342900">
              <a:buFontTx/>
              <a:buChar char="•"/>
            </a:pPr>
            <a:r>
              <a:rPr lang="en-US" sz="2400" dirty="0">
                <a:solidFill>
                  <a:prstClr val="black"/>
                </a:solidFill>
              </a:rPr>
              <a:t>Lord </a:t>
            </a:r>
            <a:r>
              <a:rPr lang="en-US" sz="2400" dirty="0" err="1">
                <a:solidFill>
                  <a:prstClr val="black"/>
                </a:solidFill>
              </a:rPr>
              <a:t>Macartney</a:t>
            </a:r>
            <a:endParaRPr lang="en-US" sz="2400" dirty="0">
              <a:solidFill>
                <a:prstClr val="black"/>
              </a:solidFill>
            </a:endParaRPr>
          </a:p>
          <a:p>
            <a:pPr marL="342900" lvl="0" indent="-342900">
              <a:buFontTx/>
              <a:buChar char="•"/>
            </a:pPr>
            <a:r>
              <a:rPr lang="en-US" sz="2400" dirty="0">
                <a:solidFill>
                  <a:prstClr val="black"/>
                </a:solidFill>
              </a:rPr>
              <a:t>Tokugawa</a:t>
            </a:r>
          </a:p>
          <a:p>
            <a:pPr marL="342900" lvl="0" indent="-342900">
              <a:buFontTx/>
              <a:buChar char="•"/>
            </a:pPr>
            <a:r>
              <a:rPr lang="en-US" sz="2400" dirty="0">
                <a:solidFill>
                  <a:prstClr val="black"/>
                </a:solidFill>
              </a:rPr>
              <a:t>Nagasaki</a:t>
            </a:r>
          </a:p>
        </p:txBody>
      </p:sp>
    </p:spTree>
    <p:extLst>
      <p:ext uri="{BB962C8B-B14F-4D97-AF65-F5344CB8AC3E}">
        <p14:creationId xmlns:p14="http://schemas.microsoft.com/office/powerpoint/2010/main" val="132782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Portugal Builds an Empire in Asia</a:t>
            </a:r>
            <a:endParaRPr lang="en-US" sz="2400" b="1">
              <a:solidFill>
                <a:srgbClr val="0072BC"/>
              </a:solidFill>
            </a:endParaRPr>
          </a:p>
        </p:txBody>
      </p:sp>
      <p:sp>
        <p:nvSpPr>
          <p:cNvPr id="3" name="TextBox 2"/>
          <p:cNvSpPr txBox="1"/>
          <p:nvPr/>
        </p:nvSpPr>
        <p:spPr>
          <a:xfrm>
            <a:off x="279400" y="1460500"/>
            <a:ext cx="7620000" cy="2554545"/>
          </a:xfrm>
          <a:prstGeom prst="rect">
            <a:avLst/>
          </a:prstGeom>
          <a:noFill/>
        </p:spPr>
        <p:txBody>
          <a:bodyPr vert="horz" rtlCol="0">
            <a:spAutoFit/>
          </a:bodyPr>
          <a:lstStyle/>
          <a:p>
            <a:r>
              <a:rPr lang="en-US" sz="1600" smtClean="0"/>
              <a:t>How did the Portuguese use geographic factors to help them control the spice trade?</a:t>
            </a:r>
          </a:p>
          <a:p>
            <a:endParaRPr lang="en-US" sz="1600" smtClean="0"/>
          </a:p>
          <a:p>
            <a:r>
              <a:rPr lang="en-US" sz="1600" smtClean="0"/>
              <a:t>A.  They used overwhelming force and conquered inland kingdoms, which they turned into a trading empire.</a:t>
            </a:r>
          </a:p>
          <a:p>
            <a:r>
              <a:rPr lang="en-US" sz="1600" smtClean="0"/>
              <a:t>B.  They used force and diplomacy to set up coastal trading posts and seize key ports around the Indian Ocean.</a:t>
            </a:r>
          </a:p>
          <a:p>
            <a:r>
              <a:rPr lang="en-US" sz="1600" smtClean="0"/>
              <a:t>C.  They used shrewd diplomacy to establish a network of alliances with inland Indian rulers and Arab traders.</a:t>
            </a:r>
          </a:p>
          <a:p>
            <a:r>
              <a:rPr lang="en-US" sz="1600" smtClean="0"/>
              <a:t>D.  They used European technology and vastly expanded agricultural production to set up a trading empire.</a:t>
            </a:r>
            <a:endParaRPr lang="en-US" sz="1600"/>
          </a:p>
        </p:txBody>
      </p:sp>
    </p:spTree>
    <p:extLst>
      <p:ext uri="{BB962C8B-B14F-4D97-AF65-F5344CB8AC3E}">
        <p14:creationId xmlns:p14="http://schemas.microsoft.com/office/powerpoint/2010/main" val="2658810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Rise of the Dutch and the Spanish</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Unlike most Spanish and Portuguese traders in East Asia, most Dutch East India Company traders</a:t>
            </a:r>
          </a:p>
          <a:p>
            <a:endParaRPr lang="en-US" sz="1600" smtClean="0"/>
          </a:p>
          <a:p>
            <a:r>
              <a:rPr lang="en-US" sz="1600" smtClean="0"/>
              <a:t>A.  wanted to spread Christianity to East Asia.</a:t>
            </a:r>
          </a:p>
          <a:p>
            <a:r>
              <a:rPr lang="en-US" sz="1600" smtClean="0"/>
              <a:t>B.  sailed around the Indian Ocean in search of spices.</a:t>
            </a:r>
          </a:p>
          <a:p>
            <a:r>
              <a:rPr lang="en-US" sz="1600" smtClean="0"/>
              <a:t>C.  used force and diplomacy to seize coastal towns.</a:t>
            </a:r>
          </a:p>
          <a:p>
            <a:r>
              <a:rPr lang="en-US" sz="1600" smtClean="0"/>
              <a:t>D.  worked for a trading company with sovereign powers.</a:t>
            </a:r>
            <a:endParaRPr lang="en-US" sz="1600"/>
          </a:p>
        </p:txBody>
      </p:sp>
    </p:spTree>
    <p:extLst>
      <p:ext uri="{BB962C8B-B14F-4D97-AF65-F5344CB8AC3E}">
        <p14:creationId xmlns:p14="http://schemas.microsoft.com/office/powerpoint/2010/main" val="1906408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Europeans Trade in Mughal India</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What did the British East India Company do to dominate most of India?</a:t>
            </a:r>
          </a:p>
          <a:p>
            <a:endParaRPr lang="en-US" sz="1600" smtClean="0"/>
          </a:p>
          <a:p>
            <a:r>
              <a:rPr lang="en-US" sz="1600" smtClean="0"/>
              <a:t>A.  encouraged Mughal emperors to make destructive political decisions</a:t>
            </a:r>
          </a:p>
          <a:p>
            <a:r>
              <a:rPr lang="en-US" sz="1600" smtClean="0"/>
              <a:t>B.  used alliances, armies, and its wealth to weaken the Mughal empire</a:t>
            </a:r>
          </a:p>
          <a:p>
            <a:r>
              <a:rPr lang="en-US" sz="1600" smtClean="0"/>
              <a:t>C.  used diplomacy to unite Hindus and Muslims</a:t>
            </a:r>
          </a:p>
          <a:p>
            <a:r>
              <a:rPr lang="en-US" sz="1600" smtClean="0"/>
              <a:t>D.  partnered with the French to exclude Mughal goods from Europe</a:t>
            </a:r>
            <a:endParaRPr lang="en-US" sz="1600"/>
          </a:p>
        </p:txBody>
      </p:sp>
    </p:spTree>
    <p:extLst>
      <p:ext uri="{BB962C8B-B14F-4D97-AF65-F5344CB8AC3E}">
        <p14:creationId xmlns:p14="http://schemas.microsoft.com/office/powerpoint/2010/main" val="89279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Ming China and Europe</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Why did Ming China demand that Europeans pay for goods with gold or silver?</a:t>
            </a:r>
          </a:p>
          <a:p>
            <a:endParaRPr lang="en-US" sz="1600" smtClean="0"/>
          </a:p>
          <a:p>
            <a:r>
              <a:rPr lang="en-US" sz="1600" smtClean="0"/>
              <a:t>A.  The Ming needed money to pay for European goods.</a:t>
            </a:r>
          </a:p>
          <a:p>
            <a:r>
              <a:rPr lang="en-US" sz="1600" smtClean="0"/>
              <a:t>B.  No Ming trade items interested Europeans.</a:t>
            </a:r>
          </a:p>
          <a:p>
            <a:r>
              <a:rPr lang="en-US" sz="1600" smtClean="0"/>
              <a:t>C.  The Ming lacked access to precious metals.</a:t>
            </a:r>
          </a:p>
          <a:p>
            <a:r>
              <a:rPr lang="en-US" sz="1600" smtClean="0"/>
              <a:t>D.  No European trade items interested them.</a:t>
            </a:r>
            <a:endParaRPr lang="en-US" sz="1600"/>
          </a:p>
        </p:txBody>
      </p:sp>
    </p:spTree>
    <p:extLst>
      <p:ext uri="{BB962C8B-B14F-4D97-AF65-F5344CB8AC3E}">
        <p14:creationId xmlns:p14="http://schemas.microsoft.com/office/powerpoint/2010/main" val="30994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Manchus Conquer China</a:t>
            </a:r>
            <a:endParaRPr lang="en-US" sz="2400" b="1">
              <a:solidFill>
                <a:srgbClr val="0072BC"/>
              </a:solidFill>
            </a:endParaRP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smtClean="0"/>
              <a:t>How did the Qing emperor respond to Britain’s diplomatic mission?</a:t>
            </a:r>
          </a:p>
          <a:p>
            <a:endParaRPr lang="en-US" sz="1600" smtClean="0"/>
          </a:p>
          <a:p>
            <a:r>
              <a:rPr lang="en-US" sz="1600" smtClean="0"/>
              <a:t>A.  Lord Macartney and the Qing emperor discussed Britain’s requests and agreed on increased trade.</a:t>
            </a:r>
          </a:p>
          <a:p>
            <a:r>
              <a:rPr lang="en-US" sz="1600" smtClean="0"/>
              <a:t>B.  The Qing emperor received Lord Macartney but rejected Britain’s requests for trade.</a:t>
            </a:r>
          </a:p>
          <a:p>
            <a:r>
              <a:rPr lang="en-US" sz="1600" smtClean="0"/>
              <a:t>C.  Lord Macartney misunderstood Qing court manners, insulted the emperor, and war resulted.</a:t>
            </a:r>
          </a:p>
          <a:p>
            <a:r>
              <a:rPr lang="en-US" sz="1600" smtClean="0"/>
              <a:t>D.  The Qing emperor and Lord Macartney disagreed but scheduled future talks.</a:t>
            </a:r>
            <a:endParaRPr lang="en-US" sz="1600"/>
          </a:p>
        </p:txBody>
      </p:sp>
    </p:spTree>
    <p:extLst>
      <p:ext uri="{BB962C8B-B14F-4D97-AF65-F5344CB8AC3E}">
        <p14:creationId xmlns:p14="http://schemas.microsoft.com/office/powerpoint/2010/main" val="386548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Korea and Japan Choose Isolation</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Both Korea and Japan followed a policy of isolationism because</a:t>
            </a:r>
          </a:p>
          <a:p>
            <a:endParaRPr lang="en-US" sz="1600" smtClean="0"/>
          </a:p>
          <a:p>
            <a:r>
              <a:rPr lang="en-US" sz="1600" smtClean="0"/>
              <a:t>A.  they thought Europeans and other foreigners were a threat to their independence.</a:t>
            </a:r>
          </a:p>
          <a:p>
            <a:r>
              <a:rPr lang="en-US" sz="1600" smtClean="0"/>
              <a:t>B.  they did not respect the power of European rulers.</a:t>
            </a:r>
          </a:p>
          <a:p>
            <a:r>
              <a:rPr lang="en-US" sz="1600" smtClean="0"/>
              <a:t>C.  they had close ties to China and followed China’s wishes.</a:t>
            </a:r>
          </a:p>
          <a:p>
            <a:r>
              <a:rPr lang="en-US" sz="1600" smtClean="0"/>
              <a:t>D.  they had no interest in new ideas and technology.</a:t>
            </a:r>
            <a:endParaRPr lang="en-US" sz="1600"/>
          </a:p>
        </p:txBody>
      </p:sp>
    </p:spTree>
    <p:extLst>
      <p:ext uri="{BB962C8B-B14F-4D97-AF65-F5344CB8AC3E}">
        <p14:creationId xmlns:p14="http://schemas.microsoft.com/office/powerpoint/2010/main" val="220117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399" y="2032000"/>
            <a:ext cx="8673011" cy="3416320"/>
          </a:xfrm>
          <a:prstGeom prst="rect">
            <a:avLst/>
          </a:prstGeom>
          <a:noFill/>
        </p:spPr>
        <p:txBody>
          <a:bodyPr vert="horz" wrap="square" rtlCol="0">
            <a:spAutoFit/>
          </a:bodyPr>
          <a:lstStyle/>
          <a:p>
            <a:pPr marL="342900" indent="-342900">
              <a:buChar char="•"/>
            </a:pPr>
            <a:r>
              <a:rPr lang="en-US" sz="2400" dirty="0" smtClean="0"/>
              <a:t>Summarize how Portugal built a trading empire in South and Southeast Asia.</a:t>
            </a:r>
          </a:p>
          <a:p>
            <a:pPr marL="342900" indent="-342900">
              <a:buChar char="•"/>
            </a:pPr>
            <a:r>
              <a:rPr lang="en-US" sz="2400" dirty="0" smtClean="0"/>
              <a:t>Analyze the rise of Dutch and Spanish dominance in Asia and the Indian Ocean.</a:t>
            </a:r>
          </a:p>
          <a:p>
            <a:pPr marL="342900" indent="-342900">
              <a:buChar char="•"/>
            </a:pPr>
            <a:r>
              <a:rPr lang="en-US" sz="2400" dirty="0" smtClean="0"/>
              <a:t>Understand how the decline of Mughal India affected European traders in the region.</a:t>
            </a:r>
          </a:p>
          <a:p>
            <a:pPr marL="342900" indent="-342900">
              <a:buChar char="•"/>
            </a:pPr>
            <a:r>
              <a:rPr lang="en-US" sz="2400" dirty="0" smtClean="0"/>
              <a:t>Describe European contacts with Ming and Qing China.</a:t>
            </a:r>
          </a:p>
          <a:p>
            <a:pPr marL="342900" indent="-342900">
              <a:buChar char="•"/>
            </a:pPr>
            <a:r>
              <a:rPr lang="en-US" sz="2400" dirty="0" smtClean="0"/>
              <a:t>Summarize Korea’s and Japan’s attitudes toward contact with the outside world.</a:t>
            </a:r>
            <a:endParaRPr lang="en-US" sz="2400" dirty="0"/>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New Global Connections (1415-1796)</a:t>
            </a:r>
            <a:r>
              <a:rPr lang="en-US" sz="2400" dirty="0">
                <a:solidFill>
                  <a:srgbClr val="DA0202"/>
                </a:solidFill>
              </a:rPr>
              <a:t> </a:t>
            </a:r>
            <a:endParaRPr lang="en-US" sz="2400" dirty="0" smtClean="0">
              <a:solidFill>
                <a:srgbClr val="DA0202"/>
              </a:solidFill>
            </a:endParaRPr>
          </a:p>
          <a:p>
            <a:r>
              <a:rPr lang="en-US" sz="2400" b="1" dirty="0" smtClean="0"/>
              <a:t>Topic 5 Lesson 2 </a:t>
            </a:r>
            <a:r>
              <a:rPr lang="en-US" sz="2400" dirty="0"/>
              <a:t>Europeans Gain Footholds in Asia </a:t>
            </a:r>
            <a:endParaRPr lang="en-US" sz="2400" dirty="0" smtClean="0"/>
          </a:p>
        </p:txBody>
      </p:sp>
    </p:spTree>
    <p:extLst>
      <p:ext uri="{BB962C8B-B14F-4D97-AF65-F5344CB8AC3E}">
        <p14:creationId xmlns:p14="http://schemas.microsoft.com/office/powerpoint/2010/main" val="46223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716554" cy="461665"/>
          </a:xfrm>
          <a:prstGeom prst="rect">
            <a:avLst/>
          </a:prstGeom>
          <a:noFill/>
        </p:spPr>
        <p:txBody>
          <a:bodyPr vert="horz" wrap="square" rtlCol="0">
            <a:spAutoFit/>
          </a:bodyPr>
          <a:lstStyle/>
          <a:p>
            <a:pPr algn="ctr"/>
            <a:r>
              <a:rPr lang="en-US" sz="2400" b="1" dirty="0" smtClean="0">
                <a:solidFill>
                  <a:srgbClr val="0072BC"/>
                </a:solidFill>
              </a:rPr>
              <a:t>Portugal Builds an Empire in Asia</a:t>
            </a:r>
            <a:endParaRPr lang="en-US" sz="2400" b="1" dirty="0">
              <a:solidFill>
                <a:srgbClr val="0072BC"/>
              </a:solidFill>
            </a:endParaRPr>
          </a:p>
        </p:txBody>
      </p:sp>
      <p:sp>
        <p:nvSpPr>
          <p:cNvPr id="3" name="TextBox 2"/>
          <p:cNvSpPr txBox="1"/>
          <p:nvPr/>
        </p:nvSpPr>
        <p:spPr>
          <a:xfrm>
            <a:off x="279400" y="798649"/>
            <a:ext cx="8716554" cy="6370975"/>
          </a:xfrm>
          <a:prstGeom prst="rect">
            <a:avLst/>
          </a:prstGeom>
          <a:noFill/>
        </p:spPr>
        <p:txBody>
          <a:bodyPr vert="horz" wrap="square" rtlCol="0">
            <a:spAutoFit/>
          </a:bodyPr>
          <a:lstStyle/>
          <a:p>
            <a:pPr algn="ctr"/>
            <a:r>
              <a:rPr lang="en-US" sz="2400" dirty="0" smtClean="0"/>
              <a:t>Albuquerque in India</a:t>
            </a:r>
          </a:p>
          <a:p>
            <a:pPr marL="342900" indent="-342900">
              <a:buFont typeface="Arial" panose="020B0604020202020204" pitchFamily="34" charset="0"/>
              <a:buChar char="•"/>
            </a:pPr>
            <a:r>
              <a:rPr lang="en-US" sz="2400" dirty="0" smtClean="0"/>
              <a:t>Admiral </a:t>
            </a:r>
            <a:r>
              <a:rPr lang="en-US" sz="2400" dirty="0" err="1" smtClean="0"/>
              <a:t>Afonso</a:t>
            </a:r>
            <a:r>
              <a:rPr lang="en-US" sz="2400" dirty="0" smtClean="0"/>
              <a:t> de </a:t>
            </a:r>
            <a:r>
              <a:rPr lang="en-US" sz="2400" dirty="0" err="1" smtClean="0"/>
              <a:t>Alburquerque</a:t>
            </a:r>
            <a:r>
              <a:rPr lang="en-US" sz="2400" dirty="0" smtClean="0"/>
              <a:t> is going to set up Portuguese operations in India. He will get India’s Southern Princes to help him by promising aid against other Europeans</a:t>
            </a:r>
          </a:p>
          <a:p>
            <a:pPr algn="ctr"/>
            <a:r>
              <a:rPr lang="en-US" sz="2400" dirty="0" smtClean="0"/>
              <a:t>Trading Outposts Around the Indian Ocean</a:t>
            </a:r>
          </a:p>
          <a:p>
            <a:pPr marL="342900" indent="-342900">
              <a:buFont typeface="Arial" panose="020B0604020202020204" pitchFamily="34" charset="0"/>
              <a:buChar char="•"/>
            </a:pPr>
            <a:r>
              <a:rPr lang="en-US" sz="2400" dirty="0" smtClean="0"/>
              <a:t>1510 Port. take the island of Goa</a:t>
            </a:r>
          </a:p>
          <a:p>
            <a:pPr marL="342900" indent="-342900">
              <a:buFont typeface="Arial" panose="020B0604020202020204" pitchFamily="34" charset="0"/>
              <a:buChar char="•"/>
            </a:pPr>
            <a:r>
              <a:rPr lang="en-US" sz="2400" dirty="0" smtClean="0"/>
              <a:t>1511 they take East Indies port of Malacca in Malaysia </a:t>
            </a:r>
          </a:p>
          <a:p>
            <a:pPr marL="342900" indent="-342900">
              <a:buFont typeface="Arial" panose="020B0604020202020204" pitchFamily="34" charset="0"/>
              <a:buChar char="•"/>
            </a:pPr>
            <a:r>
              <a:rPr lang="en-US" sz="2400" dirty="0"/>
              <a:t>East African cities will be used to resupply and repair ships</a:t>
            </a:r>
          </a:p>
          <a:p>
            <a:pPr marL="342900" indent="-342900">
              <a:buFont typeface="Arial" panose="020B0604020202020204" pitchFamily="34" charset="0"/>
              <a:buChar char="•"/>
            </a:pPr>
            <a:r>
              <a:rPr lang="en-US" sz="2400" dirty="0" smtClean="0"/>
              <a:t>In less than 50 years will control the spice trade between Europe and Asia</a:t>
            </a:r>
          </a:p>
          <a:p>
            <a:pPr algn="ctr"/>
            <a:r>
              <a:rPr lang="en-US" sz="2400" dirty="0" smtClean="0"/>
              <a:t>Limits Impact</a:t>
            </a:r>
          </a:p>
          <a:p>
            <a:pPr marL="342900" indent="-342900">
              <a:buFont typeface="Arial" panose="020B0604020202020204" pitchFamily="34" charset="0"/>
              <a:buChar char="•"/>
            </a:pPr>
            <a:r>
              <a:rPr lang="en-US" sz="2400" dirty="0" smtClean="0"/>
              <a:t>Portugal did not have the strength or resources to conquer much territory on land. In India and China they sought permission to trade. Their power will decline in the late 1500’s</a:t>
            </a:r>
          </a:p>
          <a:p>
            <a:pPr marL="342900" indent="-342900">
              <a:buFont typeface="Arial" panose="020B0604020202020204" pitchFamily="34" charset="0"/>
              <a:buChar char="•"/>
            </a:pPr>
            <a:r>
              <a:rPr lang="en-US" sz="2400" dirty="0" smtClean="0"/>
              <a:t>Port. missionaries caused resentments by attacking Muslims, destroying Hindu temples, and introduced Inquisition</a:t>
            </a:r>
          </a:p>
          <a:p>
            <a:pPr algn="ctr"/>
            <a:endParaRPr lang="en-US" sz="2400" dirty="0"/>
          </a:p>
        </p:txBody>
      </p:sp>
    </p:spTree>
    <p:extLst>
      <p:ext uri="{BB962C8B-B14F-4D97-AF65-F5344CB8AC3E}">
        <p14:creationId xmlns:p14="http://schemas.microsoft.com/office/powerpoint/2010/main" val="27856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Portugal Builds an Empire in Asia</a:t>
            </a:r>
            <a:endParaRPr lang="en-US" sz="2400" b="1">
              <a:solidFill>
                <a:srgbClr val="0072BC"/>
              </a:solidFill>
            </a:endParaRPr>
          </a:p>
        </p:txBody>
      </p:sp>
      <p:pic>
        <p:nvPicPr>
          <p:cNvPr id="3" name="Picture 2" descr="HSWH_SC_L02_R115836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20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experienced general and admiral Afonso de Albuquerque spearheaded Portugal’s efforts to build a trade empire around the Indian Ocean.</a:t>
            </a:r>
            <a:endParaRPr lang="en-US" sz="1400"/>
          </a:p>
        </p:txBody>
      </p:sp>
    </p:spTree>
    <p:extLst>
      <p:ext uri="{BB962C8B-B14F-4D97-AF65-F5344CB8AC3E}">
        <p14:creationId xmlns:p14="http://schemas.microsoft.com/office/powerpoint/2010/main" val="13359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3335"/>
            <a:ext cx="8664303" cy="461665"/>
          </a:xfrm>
          <a:prstGeom prst="rect">
            <a:avLst/>
          </a:prstGeom>
          <a:noFill/>
        </p:spPr>
        <p:txBody>
          <a:bodyPr vert="horz" wrap="square" rtlCol="0">
            <a:spAutoFit/>
          </a:bodyPr>
          <a:lstStyle/>
          <a:p>
            <a:pPr algn="ctr"/>
            <a:r>
              <a:rPr lang="en-US" sz="2400" b="1" dirty="0" smtClean="0">
                <a:solidFill>
                  <a:srgbClr val="0072BC"/>
                </a:solidFill>
              </a:rPr>
              <a:t>Rise of the Dutch and the Spanish</a:t>
            </a:r>
            <a:endParaRPr lang="en-US" sz="2400" b="1" dirty="0">
              <a:solidFill>
                <a:srgbClr val="0072BC"/>
              </a:solidFill>
            </a:endParaRPr>
          </a:p>
        </p:txBody>
      </p:sp>
      <p:sp>
        <p:nvSpPr>
          <p:cNvPr id="3" name="TextBox 2"/>
          <p:cNvSpPr txBox="1"/>
          <p:nvPr/>
        </p:nvSpPr>
        <p:spPr>
          <a:xfrm>
            <a:off x="279400" y="921891"/>
            <a:ext cx="8664302" cy="5632311"/>
          </a:xfrm>
          <a:prstGeom prst="rect">
            <a:avLst/>
          </a:prstGeom>
          <a:noFill/>
        </p:spPr>
        <p:txBody>
          <a:bodyPr vert="horz" wrap="square" rtlCol="0">
            <a:spAutoFit/>
          </a:bodyPr>
          <a:lstStyle/>
          <a:p>
            <a:pPr algn="ctr"/>
            <a:r>
              <a:rPr lang="en-US" sz="2400" dirty="0" smtClean="0"/>
              <a:t>Dutch Sea Power</a:t>
            </a:r>
          </a:p>
          <a:p>
            <a:pPr marL="342900" indent="-342900">
              <a:buFont typeface="Arial" panose="020B0604020202020204" pitchFamily="34" charset="0"/>
              <a:buChar char="•"/>
            </a:pPr>
            <a:r>
              <a:rPr lang="en-US" sz="2400" dirty="0" smtClean="0"/>
              <a:t>1599 Dutch fleet returns from Asia with spices, leading to a frenzy of overseas activities. They will create colonies and trading posts around the world including a strategic settlement in Cape Town</a:t>
            </a:r>
          </a:p>
          <a:p>
            <a:pPr algn="ctr"/>
            <a:r>
              <a:rPr lang="en-US" sz="2400" dirty="0" smtClean="0"/>
              <a:t>The Dutch Dominate Indian Ocean Trade</a:t>
            </a:r>
          </a:p>
          <a:p>
            <a:pPr marL="342900" indent="-342900">
              <a:buFont typeface="Arial" panose="020B0604020202020204" pitchFamily="34" charset="0"/>
              <a:buChar char="•"/>
            </a:pPr>
            <a:r>
              <a:rPr lang="en-US" sz="2400" dirty="0" smtClean="0"/>
              <a:t>1602 Dutch merchants form the Dutch East India Company</a:t>
            </a:r>
          </a:p>
          <a:p>
            <a:pPr marL="342900" indent="-342900">
              <a:buFont typeface="Arial" panose="020B0604020202020204" pitchFamily="34" charset="0"/>
              <a:buChar char="•"/>
            </a:pPr>
            <a:r>
              <a:rPr lang="en-US" sz="2400" dirty="0" smtClean="0"/>
              <a:t>It will have sovereign powers: build armies, wage war, negotiate peace treaties, and govern overseas territories </a:t>
            </a:r>
          </a:p>
          <a:p>
            <a:pPr marL="342900" indent="-342900">
              <a:buFont typeface="Arial" panose="020B0604020202020204" pitchFamily="34" charset="0"/>
              <a:buChar char="•"/>
            </a:pPr>
            <a:r>
              <a:rPr lang="en-US" sz="2400" dirty="0" smtClean="0"/>
              <a:t>1641 Dutch will take Malacca from Portuguese, open trade with China, and enforce a monopoly in the Spice Islands</a:t>
            </a:r>
          </a:p>
          <a:p>
            <a:pPr algn="ctr"/>
            <a:r>
              <a:rPr lang="en-US" sz="2400" dirty="0" smtClean="0"/>
              <a:t>Spain Captures the Philippines</a:t>
            </a:r>
          </a:p>
          <a:p>
            <a:pPr marL="342900" indent="-342900">
              <a:buFont typeface="Arial" panose="020B0604020202020204" pitchFamily="34" charset="0"/>
              <a:buChar char="•"/>
            </a:pPr>
            <a:r>
              <a:rPr lang="en-US" sz="2400" dirty="0" smtClean="0"/>
              <a:t>50 years after Magellan, Spain will conquer and colonize the islands, naming them after Phillip II</a:t>
            </a:r>
          </a:p>
          <a:p>
            <a:pPr marL="342900" indent="-342900">
              <a:buFont typeface="Arial" panose="020B0604020202020204" pitchFamily="34" charset="0"/>
              <a:buChar char="•"/>
            </a:pPr>
            <a:r>
              <a:rPr lang="en-US" sz="2400" dirty="0" smtClean="0"/>
              <a:t>The Spanish will try to convert Filipinos and later the Chinese and Japanese</a:t>
            </a:r>
          </a:p>
        </p:txBody>
      </p:sp>
    </p:spTree>
    <p:extLst>
      <p:ext uri="{BB962C8B-B14F-4D97-AF65-F5344CB8AC3E}">
        <p14:creationId xmlns:p14="http://schemas.microsoft.com/office/powerpoint/2010/main" val="275733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603343" cy="461665"/>
          </a:xfrm>
          <a:prstGeom prst="rect">
            <a:avLst/>
          </a:prstGeom>
          <a:noFill/>
        </p:spPr>
        <p:txBody>
          <a:bodyPr vert="horz" wrap="square" rtlCol="0">
            <a:spAutoFit/>
          </a:bodyPr>
          <a:lstStyle/>
          <a:p>
            <a:pPr algn="ctr"/>
            <a:r>
              <a:rPr lang="en-US" sz="2400" b="1" dirty="0" smtClean="0">
                <a:solidFill>
                  <a:srgbClr val="0072BC"/>
                </a:solidFill>
              </a:rPr>
              <a:t>Rise of the Dutch and the Spanish</a:t>
            </a:r>
            <a:endParaRPr lang="en-US" sz="2400" b="1" dirty="0">
              <a:solidFill>
                <a:srgbClr val="0072BC"/>
              </a:solidFill>
            </a:endParaRPr>
          </a:p>
        </p:txBody>
      </p:sp>
      <p:sp>
        <p:nvSpPr>
          <p:cNvPr id="3" name="TextBox 2"/>
          <p:cNvSpPr txBox="1"/>
          <p:nvPr/>
        </p:nvSpPr>
        <p:spPr>
          <a:xfrm>
            <a:off x="279399" y="1460500"/>
            <a:ext cx="8603342" cy="2431435"/>
          </a:xfrm>
          <a:prstGeom prst="rect">
            <a:avLst/>
          </a:prstGeom>
          <a:noFill/>
        </p:spPr>
        <p:txBody>
          <a:bodyPr vert="horz" wrap="square" rtlCol="0">
            <a:spAutoFit/>
          </a:bodyPr>
          <a:lstStyle/>
          <a:p>
            <a:endParaRPr lang="en-US" sz="1600" dirty="0"/>
          </a:p>
          <a:p>
            <a:pPr algn="ctr"/>
            <a:r>
              <a:rPr lang="en-US" sz="2400" dirty="0"/>
              <a:t>The Spanish Trade </a:t>
            </a:r>
            <a:r>
              <a:rPr lang="en-US" sz="2400" dirty="0" smtClean="0"/>
              <a:t>Network</a:t>
            </a:r>
          </a:p>
          <a:p>
            <a:pPr marL="342900" indent="-342900">
              <a:buFont typeface="Arial" panose="020B0604020202020204" pitchFamily="34" charset="0"/>
              <a:buChar char="•"/>
            </a:pPr>
            <a:r>
              <a:rPr lang="en-US" sz="2400" dirty="0" smtClean="0"/>
              <a:t>The Philippines became very important to the Spanish trade network. Gold and silver mined from South America traveled across the Pacific Ocean to the Philippines to be used to buy goods in China.</a:t>
            </a:r>
            <a:endParaRPr lang="en-US" sz="2400" dirty="0"/>
          </a:p>
          <a:p>
            <a:endParaRPr lang="en-US" sz="1600" dirty="0"/>
          </a:p>
        </p:txBody>
      </p:sp>
    </p:spTree>
    <p:extLst>
      <p:ext uri="{BB962C8B-B14F-4D97-AF65-F5344CB8AC3E}">
        <p14:creationId xmlns:p14="http://schemas.microsoft.com/office/powerpoint/2010/main" val="50656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Rise of the Dutch and the Spanish</a:t>
            </a:r>
            <a:endParaRPr lang="en-US" sz="2400" b="1">
              <a:solidFill>
                <a:srgbClr val="0072BC"/>
              </a:solidFill>
            </a:endParaRPr>
          </a:p>
        </p:txBody>
      </p:sp>
      <p:pic>
        <p:nvPicPr>
          <p:cNvPr id="3" name="Picture 2" descr="HSWH_SC_L02_R11583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575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This hand-colored woodcut illustration shows Dutch merchant galleons at sea during the 1600s. Note these ships’ great storage capacity for trade goods.</a:t>
            </a:r>
            <a:endParaRPr lang="en-US" sz="1400"/>
          </a:p>
        </p:txBody>
      </p:sp>
    </p:spTree>
    <p:extLst>
      <p:ext uri="{BB962C8B-B14F-4D97-AF65-F5344CB8AC3E}">
        <p14:creationId xmlns:p14="http://schemas.microsoft.com/office/powerpoint/2010/main" val="399814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0"/>
            <a:ext cx="8690429" cy="461665"/>
          </a:xfrm>
          <a:prstGeom prst="rect">
            <a:avLst/>
          </a:prstGeom>
          <a:noFill/>
        </p:spPr>
        <p:txBody>
          <a:bodyPr vert="horz" wrap="square" rtlCol="0">
            <a:spAutoFit/>
          </a:bodyPr>
          <a:lstStyle/>
          <a:p>
            <a:pPr algn="ctr"/>
            <a:r>
              <a:rPr lang="en-US" sz="2400" b="1" dirty="0" smtClean="0">
                <a:solidFill>
                  <a:srgbClr val="0072BC"/>
                </a:solidFill>
              </a:rPr>
              <a:t>Europeans Trade in Mughal India</a:t>
            </a:r>
            <a:endParaRPr lang="en-US" sz="2400" b="1" dirty="0">
              <a:solidFill>
                <a:srgbClr val="0072BC"/>
              </a:solidFill>
            </a:endParaRPr>
          </a:p>
        </p:txBody>
      </p:sp>
      <p:sp>
        <p:nvSpPr>
          <p:cNvPr id="3" name="TextBox 2"/>
          <p:cNvSpPr txBox="1"/>
          <p:nvPr/>
        </p:nvSpPr>
        <p:spPr>
          <a:xfrm>
            <a:off x="209730" y="487025"/>
            <a:ext cx="8829767" cy="6370975"/>
          </a:xfrm>
          <a:prstGeom prst="rect">
            <a:avLst/>
          </a:prstGeom>
          <a:noFill/>
        </p:spPr>
        <p:txBody>
          <a:bodyPr vert="horz" wrap="square" rtlCol="0">
            <a:spAutoFit/>
          </a:bodyPr>
          <a:lstStyle/>
          <a:p>
            <a:pPr algn="ctr"/>
            <a:r>
              <a:rPr lang="en-US" sz="2400" dirty="0" smtClean="0"/>
              <a:t>A Thriving Trade Center</a:t>
            </a:r>
          </a:p>
          <a:p>
            <a:pPr marL="342900" indent="-342900">
              <a:buFont typeface="Arial" panose="020B0604020202020204" pitchFamily="34" charset="0"/>
              <a:buChar char="•"/>
            </a:pPr>
            <a:r>
              <a:rPr lang="en-US" sz="2400" dirty="0" smtClean="0"/>
              <a:t>Mughal empire was the larger, richer, and more powerful empire than any European power so when they asked for trading rights the Mughal allowed it. They have spices and textile that the Europeans wants. They will allow Europeans to build forts and warehouses in coastal Indian towns</a:t>
            </a:r>
          </a:p>
          <a:p>
            <a:pPr algn="ctr"/>
            <a:r>
              <a:rPr lang="en-US" sz="2400" dirty="0" smtClean="0"/>
              <a:t>Turmoil and Decline</a:t>
            </a:r>
          </a:p>
          <a:p>
            <a:pPr marL="342900" indent="-342900">
              <a:buFont typeface="Arial" panose="020B0604020202020204" pitchFamily="34" charset="0"/>
              <a:buChar char="•"/>
            </a:pPr>
            <a:r>
              <a:rPr lang="en-US" sz="2400" dirty="0" smtClean="0"/>
              <a:t>The Mughal empire will weaken b/c of religious intolerance increasing which leads to civil wars between Muslim and Hindu princes which lead to higher taxes, which leads to peasant rebellions. Corruption becomes widespread and central govt. fades</a:t>
            </a:r>
          </a:p>
          <a:p>
            <a:pPr algn="ctr"/>
            <a:r>
              <a:rPr lang="en-US" sz="2400" dirty="0" smtClean="0"/>
              <a:t>British-French Rivalry in India</a:t>
            </a:r>
          </a:p>
          <a:p>
            <a:pPr marL="342900" indent="-342900">
              <a:buFont typeface="Arial" panose="020B0604020202020204" pitchFamily="34" charset="0"/>
              <a:buChar char="•"/>
            </a:pPr>
            <a:r>
              <a:rPr lang="en-US" sz="2400" dirty="0" smtClean="0"/>
              <a:t>English and French merchants will set up their own East India companies, make alliances with rajahs, and make their own army</a:t>
            </a:r>
          </a:p>
          <a:p>
            <a:pPr marL="342900" indent="-342900">
              <a:buFont typeface="Arial" panose="020B0604020202020204" pitchFamily="34" charset="0"/>
              <a:buChar char="•"/>
            </a:pPr>
            <a:r>
              <a:rPr lang="en-US" sz="2400" dirty="0" smtClean="0"/>
              <a:t>In the 1700’s England and France will fight for global dominance and it will lead to the British EIC using troops to drive out the French</a:t>
            </a:r>
            <a:endParaRPr lang="en-US" sz="2400" dirty="0"/>
          </a:p>
        </p:txBody>
      </p:sp>
    </p:spTree>
    <p:extLst>
      <p:ext uri="{BB962C8B-B14F-4D97-AF65-F5344CB8AC3E}">
        <p14:creationId xmlns:p14="http://schemas.microsoft.com/office/powerpoint/2010/main" val="4271986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TotalTime>
  <Words>1888</Words>
  <Application>Microsoft Office PowerPoint</Application>
  <PresentationFormat>On-screen Show (4:3)</PresentationFormat>
  <Paragraphs>163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Charles</cp:lastModifiedBy>
  <cp:revision>23</cp:revision>
  <dcterms:created xsi:type="dcterms:W3CDTF">2014-12-09T15:53:22Z</dcterms:created>
  <dcterms:modified xsi:type="dcterms:W3CDTF">2018-03-06T14:00:57Z</dcterms:modified>
</cp:coreProperties>
</file>